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24384000" cy="13716000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NTR" pitchFamily="2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ghPjm+6aOcX4TftaBhQoKr6Fh8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 snapToObjects="1">
      <p:cViewPr varScale="1">
        <p:scale>
          <a:sx n="46" d="100"/>
          <a:sy n="46" d="100"/>
        </p:scale>
        <p:origin x="13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c2801dd61_0_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fc2801dd61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c2801dd61_0_8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fc2801dd6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c2801dd61_0_1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gfc2801dd6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c2801dd61_0_1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gfc2801dd6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c2801dd61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gfc2801dd61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c2801dd61_0_1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fc2801dd61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c2801dd61_0_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gfc2801dd6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c2801dd61_0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fc2801dd6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c2801dd61_0_1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gfc2801dd6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c2801dd61_0_1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gfc2801dd61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c2801dd61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gfc2801dd6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c2801dd61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gfc2801dd6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c2801dd61_0_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" name="Google Shape;196;gfc2801dd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c2801dd61_0_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fc2801dd6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c2801dd61_0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gfc2801dd6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 - Gradient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7" descr="Asset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4288" y="-51154"/>
            <a:ext cx="25532576" cy="1376825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Arial"/>
              <a:buNone/>
              <a:defRPr sz="25000" b="1">
                <a:solidFill>
                  <a:srgbClr val="FFFFFF"/>
                </a:solidFill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Arial"/>
              <a:buNone/>
              <a:defRPr sz="25000" b="1">
                <a:solidFill>
                  <a:srgbClr val="FFFFFF"/>
                </a:solidFill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Arial"/>
              <a:buNone/>
              <a:defRPr sz="25000" b="1">
                <a:solidFill>
                  <a:srgbClr val="FFFFFF"/>
                </a:solidFill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Arial"/>
              <a:buNone/>
              <a:defRPr sz="25000" b="1">
                <a:solidFill>
                  <a:srgbClr val="FFFFFF"/>
                </a:solidFill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Arial"/>
              <a:buNone/>
              <a:defRPr sz="25000" b="1">
                <a:solidFill>
                  <a:srgbClr val="FFFFFF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body" idx="2"/>
          </p:nvPr>
        </p:nvSpPr>
        <p:spPr>
          <a:xfrm>
            <a:off x="1206500" y="8260024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  <a:defRPr sz="5500">
                <a:solidFill>
                  <a:srgbClr val="FFFF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sldNum" idx="1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6"/>
          <p:cNvSpPr txBox="1">
            <a:spLocks noGrp="1"/>
          </p:cNvSpPr>
          <p:nvPr>
            <p:ph type="body" idx="1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6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sldNum" idx="1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3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7"/>
          <p:cNvSpPr txBox="1"/>
          <p:nvPr/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marR="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/>
          </a:p>
          <a:p>
            <a:pPr marL="1219200" marR="0" lvl="1" indent="-60959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/>
          </a:p>
          <a:p>
            <a:pPr marL="1828800" marR="0" lvl="2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/>
          </a:p>
          <a:p>
            <a:pPr marL="2438400" marR="0" lvl="3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/>
          </a:p>
          <a:p>
            <a:pPr marL="3048000" marR="0" lvl="4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96" name="Google Shape;96;p37"/>
          <p:cNvSpPr txBox="1">
            <a:spLocks noGrp="1"/>
          </p:cNvSpPr>
          <p:nvPr>
            <p:ph type="sldNum" idx="1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" name="Google Shape;97;p37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bg>
      <p:bgPr>
        <a:solidFill>
          <a:srgbClr val="00346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8"/>
          <p:cNvSpPr>
            <a:spLocks noGrp="1"/>
          </p:cNvSpPr>
          <p:nvPr>
            <p:ph type="pic" idx="2"/>
          </p:nvPr>
        </p:nvSpPr>
        <p:spPr>
          <a:xfrm>
            <a:off x="-196123" y="-9875075"/>
            <a:ext cx="24776247" cy="33034993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38"/>
          <p:cNvSpPr txBox="1">
            <a:spLocks noGrp="1"/>
          </p:cNvSpPr>
          <p:nvPr>
            <p:ph type="body" idx="1"/>
          </p:nvPr>
        </p:nvSpPr>
        <p:spPr>
          <a:xfrm>
            <a:off x="-243767" y="-15246"/>
            <a:ext cx="25634477" cy="13746491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38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8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39"/>
          <p:cNvSpPr txBox="1">
            <a:spLocks noGrp="1"/>
          </p:cNvSpPr>
          <p:nvPr>
            <p:ph type="body" idx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9"/>
          <p:cNvSpPr txBox="1">
            <a:spLocks noGrp="1"/>
          </p:cNvSpPr>
          <p:nvPr>
            <p:ph type="sldNum" idx="1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3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0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0"/>
          <p:cNvSpPr txBox="1">
            <a:spLocks noGrp="1"/>
          </p:cNvSpPr>
          <p:nvPr>
            <p:ph type="body" idx="1"/>
          </p:nvPr>
        </p:nvSpPr>
        <p:spPr>
          <a:xfrm>
            <a:off x="1206500" y="2578555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body" idx="2"/>
          </p:nvPr>
        </p:nvSpPr>
        <p:spPr>
          <a:xfrm>
            <a:off x="1206500" y="4247123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sldNum" idx="1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" name="Google Shape;113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- White">
  <p:cSld name="Statement - Whit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1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1600"/>
              <a:buFont typeface="Arial"/>
              <a:buNone/>
              <a:defRPr sz="11600" b="1">
                <a:solidFill>
                  <a:srgbClr val="00B1FF"/>
                </a:solidFill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1600"/>
              <a:buFont typeface="Arial"/>
              <a:buNone/>
              <a:defRPr sz="11600" b="1">
                <a:solidFill>
                  <a:srgbClr val="00B1FF"/>
                </a:solidFill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1600"/>
              <a:buFont typeface="Arial"/>
              <a:buNone/>
              <a:defRPr sz="11600" b="1">
                <a:solidFill>
                  <a:srgbClr val="00B1FF"/>
                </a:solidFill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1600"/>
              <a:buFont typeface="Arial"/>
              <a:buNone/>
              <a:defRPr sz="11600" b="1">
                <a:solidFill>
                  <a:srgbClr val="00B1FF"/>
                </a:solidFill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1600"/>
              <a:buFont typeface="Arial"/>
              <a:buNone/>
              <a:defRPr sz="11600" b="1">
                <a:solidFill>
                  <a:srgbClr val="00B1FF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1"/>
          <p:cNvSpPr txBox="1">
            <a:spLocks noGrp="1"/>
          </p:cNvSpPr>
          <p:nvPr>
            <p:ph type="sldNum" idx="1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- Gradient">
  <p:cSld name="Statement - Gradi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2" descr="Asset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4288" y="-51154"/>
            <a:ext cx="25532576" cy="1376825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2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sz="11600" b="1">
                <a:solidFill>
                  <a:srgbClr val="FFFFFF"/>
                </a:solidFill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sz="11600" b="1">
                <a:solidFill>
                  <a:srgbClr val="FFFFFF"/>
                </a:solidFill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sz="11600" b="1">
                <a:solidFill>
                  <a:srgbClr val="FFFFFF"/>
                </a:solidFill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sz="11600" b="1">
                <a:solidFill>
                  <a:srgbClr val="FFFFFF"/>
                </a:solidFill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sz="11600" b="1">
                <a:solidFill>
                  <a:srgbClr val="FFFFFF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sldNum" idx="1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 - White">
  <p:cSld name="Big Fact - White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3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0"/>
              <a:buFont typeface="Arial"/>
              <a:buNone/>
              <a:defRPr sz="25000" b="1">
                <a:solidFill>
                  <a:srgbClr val="00B1FF"/>
                </a:solidFill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0"/>
              <a:buFont typeface="Arial"/>
              <a:buNone/>
              <a:defRPr sz="25000" b="1">
                <a:solidFill>
                  <a:srgbClr val="00B1FF"/>
                </a:solidFill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0"/>
              <a:buFont typeface="Arial"/>
              <a:buNone/>
              <a:defRPr sz="25000" b="1">
                <a:solidFill>
                  <a:srgbClr val="00B1FF"/>
                </a:solidFill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0"/>
              <a:buFont typeface="Arial"/>
              <a:buNone/>
              <a:defRPr sz="25000" b="1">
                <a:solidFill>
                  <a:srgbClr val="00B1FF"/>
                </a:solidFill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0"/>
              <a:buFont typeface="Arial"/>
              <a:buNone/>
              <a:defRPr sz="25000" b="1">
                <a:solidFill>
                  <a:srgbClr val="00B1FF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43"/>
          <p:cNvSpPr txBox="1">
            <a:spLocks noGrp="1"/>
          </p:cNvSpPr>
          <p:nvPr>
            <p:ph type="body" idx="2"/>
          </p:nvPr>
        </p:nvSpPr>
        <p:spPr>
          <a:xfrm>
            <a:off x="1206500" y="8260024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43"/>
          <p:cNvSpPr txBox="1">
            <a:spLocks noGrp="1"/>
          </p:cNvSpPr>
          <p:nvPr>
            <p:ph type="sldNum" idx="1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4"/>
          <p:cNvSpPr txBox="1">
            <a:spLocks noGrp="1"/>
          </p:cNvSpPr>
          <p:nvPr>
            <p:ph type="body" idx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44"/>
          <p:cNvSpPr txBox="1">
            <a:spLocks noGrp="1"/>
          </p:cNvSpPr>
          <p:nvPr>
            <p:ph type="body" idx="2"/>
          </p:nvPr>
        </p:nvSpPr>
        <p:spPr>
          <a:xfrm>
            <a:off x="2480824" y="4939860"/>
            <a:ext cx="19263878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Helvetica Neue"/>
              <a:buNone/>
              <a:defRPr sz="8500">
                <a:solidFill>
                  <a:srgbClr val="00B1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Helvetica Neue"/>
              <a:buNone/>
              <a:defRPr sz="8500">
                <a:solidFill>
                  <a:srgbClr val="00B1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Helvetica Neue"/>
              <a:buNone/>
              <a:defRPr sz="8500">
                <a:solidFill>
                  <a:srgbClr val="00B1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Helvetica Neue"/>
              <a:buNone/>
              <a:defRPr sz="8500">
                <a:solidFill>
                  <a:srgbClr val="00B1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Helvetica Neue"/>
              <a:buNone/>
              <a:defRPr sz="8500">
                <a:solidFill>
                  <a:srgbClr val="00B1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4"/>
          <p:cNvSpPr txBox="1">
            <a:spLocks noGrp="1"/>
          </p:cNvSpPr>
          <p:nvPr>
            <p:ph type="sldNum" idx="1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5"/>
          <p:cNvSpPr>
            <a:spLocks noGrp="1"/>
          </p:cNvSpPr>
          <p:nvPr>
            <p:ph type="pic" idx="2"/>
          </p:nvPr>
        </p:nvSpPr>
        <p:spPr>
          <a:xfrm>
            <a:off x="15824200" y="-925182"/>
            <a:ext cx="7359948" cy="9813264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45"/>
          <p:cNvSpPr>
            <a:spLocks noGrp="1"/>
          </p:cNvSpPr>
          <p:nvPr>
            <p:ph type="pic" idx="3"/>
          </p:nvPr>
        </p:nvSpPr>
        <p:spPr>
          <a:xfrm>
            <a:off x="15425531" y="7085972"/>
            <a:ext cx="8157397" cy="5428043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5"/>
          <p:cNvSpPr>
            <a:spLocks noGrp="1"/>
          </p:cNvSpPr>
          <p:nvPr>
            <p:ph type="pic" idx="4"/>
          </p:nvPr>
        </p:nvSpPr>
        <p:spPr>
          <a:xfrm>
            <a:off x="-151046" y="1270000"/>
            <a:ext cx="16892992" cy="11243712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45"/>
          <p:cNvSpPr txBox="1">
            <a:spLocks noGrp="1"/>
          </p:cNvSpPr>
          <p:nvPr>
            <p:ph type="sldNum" idx="1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4" name="Google Shape;134;p4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8"/>
          <p:cNvSpPr txBox="1">
            <a:spLocks noGrp="1"/>
          </p:cNvSpPr>
          <p:nvPr>
            <p:ph type="body" idx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3600"/>
              <a:buFont typeface="Arial"/>
              <a:buNone/>
              <a:defRPr sz="3600" b="1">
                <a:solidFill>
                  <a:srgbClr val="00B1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8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1600"/>
              <a:buFont typeface="Arial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2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5500"/>
              <a:buFont typeface="Arial"/>
              <a:buNone/>
              <a:defRPr sz="5500" b="1">
                <a:solidFill>
                  <a:srgbClr val="00B1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5500"/>
              <a:buFont typeface="Arial"/>
              <a:buNone/>
              <a:defRPr sz="5500" b="1">
                <a:solidFill>
                  <a:srgbClr val="00B1FF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5500"/>
              <a:buFont typeface="Arial"/>
              <a:buNone/>
              <a:defRPr sz="5500" b="1">
                <a:solidFill>
                  <a:srgbClr val="00B1FF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5500"/>
              <a:buFont typeface="Arial"/>
              <a:buNone/>
              <a:defRPr sz="5500" b="1">
                <a:solidFill>
                  <a:srgbClr val="00B1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5500"/>
              <a:buFont typeface="Arial"/>
              <a:buNone/>
              <a:defRPr sz="5500" b="1">
                <a:solidFill>
                  <a:srgbClr val="00B1FF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28" descr="Image"/>
          <p:cNvPicPr preferRelativeResize="0"/>
          <p:nvPr/>
        </p:nvPicPr>
        <p:blipFill rotWithShape="1">
          <a:blip r:embed="rId2">
            <a:alphaModFix/>
          </a:blip>
          <a:srcRect r="23787" b="17426"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374" y="918735"/>
            <a:ext cx="6126909" cy="312168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6"/>
          <p:cNvSpPr>
            <a:spLocks noGrp="1"/>
          </p:cNvSpPr>
          <p:nvPr>
            <p:ph type="pic" idx="2"/>
          </p:nvPr>
        </p:nvSpPr>
        <p:spPr>
          <a:xfrm>
            <a:off x="0" y="-1256806"/>
            <a:ext cx="24384001" cy="16229612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46"/>
          <p:cNvSpPr txBox="1">
            <a:spLocks noGrp="1"/>
          </p:cNvSpPr>
          <p:nvPr>
            <p:ph type="sldNum" idx="12"/>
          </p:nvPr>
        </p:nvSpPr>
        <p:spPr>
          <a:xfrm>
            <a:off x="11993391" y="13076008"/>
            <a:ext cx="384721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47" descr="3D Mark.png"/>
          <p:cNvPicPr preferRelativeResize="0"/>
          <p:nvPr/>
        </p:nvPicPr>
        <p:blipFill rotWithShape="1">
          <a:blip r:embed="rId2">
            <a:alphaModFix amt="28042"/>
          </a:blip>
          <a:srcRect/>
          <a:stretch/>
        </p:blipFill>
        <p:spPr>
          <a:xfrm>
            <a:off x="15916344" y="856308"/>
            <a:ext cx="8393334" cy="839333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7"/>
          <p:cNvSpPr>
            <a:spLocks noGrp="1"/>
          </p:cNvSpPr>
          <p:nvPr>
            <p:ph type="pic" idx="2"/>
          </p:nvPr>
        </p:nvSpPr>
        <p:spPr>
          <a:xfrm>
            <a:off x="-5529198" y="1270000"/>
            <a:ext cx="16892992" cy="11243712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47"/>
          <p:cNvSpPr txBox="1">
            <a:spLocks noGrp="1"/>
          </p:cNvSpPr>
          <p:nvPr>
            <p:ph type="body" idx="1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>
                <a:solidFill>
                  <a:srgbClr val="00B1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7"/>
          <p:cNvSpPr/>
          <p:nvPr/>
        </p:nvSpPr>
        <p:spPr>
          <a:xfrm>
            <a:off x="11343969" y="2853794"/>
            <a:ext cx="3569395" cy="151693"/>
          </a:xfrm>
          <a:prstGeom prst="rect">
            <a:avLst/>
          </a:prstGeom>
          <a:solidFill>
            <a:srgbClr val="00B1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7"/>
          <p:cNvSpPr txBox="1">
            <a:spLocks noGrp="1"/>
          </p:cNvSpPr>
          <p:nvPr>
            <p:ph type="body" idx="3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  <a:defRPr sz="4500" b="1">
                <a:solidFill>
                  <a:srgbClr val="262626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/>
          <p:nvPr/>
        </p:nvSpPr>
        <p:spPr>
          <a:xfrm>
            <a:off x="11339402" y="4029351"/>
            <a:ext cx="10439854" cy="2819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500+ International Members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110+ Member Meetings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60+ Alliance and Liaison partners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50+ Standards Working Groups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45+ Domain Working Groups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25+ Years of Not for Profit Work</a:t>
            </a:r>
            <a:b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10+ Regional and Country Forums</a:t>
            </a:r>
            <a:endParaRPr/>
          </a:p>
        </p:txBody>
      </p:sp>
      <p:sp>
        <p:nvSpPr>
          <p:cNvPr id="145" name="Google Shape;145;p47"/>
          <p:cNvSpPr txBox="1"/>
          <p:nvPr/>
        </p:nvSpPr>
        <p:spPr>
          <a:xfrm>
            <a:off x="11339402" y="7135703"/>
            <a:ext cx="9779001" cy="7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Innovation</a:t>
            </a:r>
            <a:endParaRPr/>
          </a:p>
        </p:txBody>
      </p:sp>
      <p:sp>
        <p:nvSpPr>
          <p:cNvPr id="146" name="Google Shape;146;p47"/>
          <p:cNvSpPr txBox="1"/>
          <p:nvPr/>
        </p:nvSpPr>
        <p:spPr>
          <a:xfrm>
            <a:off x="11339402" y="8053019"/>
            <a:ext cx="10439854" cy="1196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120+ Innovation Initiatives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380+ Technical reports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Quarterly Tech Trends monitoring</a:t>
            </a:r>
            <a:endParaRPr/>
          </a:p>
        </p:txBody>
      </p:sp>
      <p:sp>
        <p:nvSpPr>
          <p:cNvPr id="147" name="Google Shape;147;p47"/>
          <p:cNvSpPr txBox="1"/>
          <p:nvPr/>
        </p:nvSpPr>
        <p:spPr>
          <a:xfrm>
            <a:off x="11339402" y="9468763"/>
            <a:ext cx="9779001" cy="7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Standards</a:t>
            </a:r>
            <a:endParaRPr/>
          </a:p>
        </p:txBody>
      </p:sp>
      <p:sp>
        <p:nvSpPr>
          <p:cNvPr id="148" name="Google Shape;148;p47"/>
          <p:cNvSpPr txBox="1"/>
          <p:nvPr/>
        </p:nvSpPr>
        <p:spPr>
          <a:xfrm>
            <a:off x="11339402" y="10454222"/>
            <a:ext cx="10439854" cy="160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65+ Adopted Standards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300+ products with 1000+ certified implementations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1,700,000+ Operational Data Sets </a:t>
            </a:r>
            <a:b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Using OGC Standards</a:t>
            </a:r>
            <a:endParaRPr/>
          </a:p>
        </p:txBody>
      </p:sp>
      <p:pic>
        <p:nvPicPr>
          <p:cNvPr id="149" name="Google Shape;149;p47" descr="OGC Mark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743" y="12374675"/>
            <a:ext cx="574285" cy="6479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47"/>
          <p:cNvSpPr txBox="1"/>
          <p:nvPr/>
        </p:nvSpPr>
        <p:spPr>
          <a:xfrm>
            <a:off x="2058447" y="12505931"/>
            <a:ext cx="10439855" cy="38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Copyright © 2021 Open Geospatial Consortium</a:t>
            </a:r>
            <a:endParaRPr/>
          </a:p>
        </p:txBody>
      </p:sp>
      <p:sp>
        <p:nvSpPr>
          <p:cNvPr id="151" name="Google Shape;151;p47"/>
          <p:cNvSpPr txBox="1">
            <a:spLocks noGrp="1"/>
          </p:cNvSpPr>
          <p:nvPr>
            <p:ph type="sldNum" idx="1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8"/>
          <p:cNvSpPr txBox="1">
            <a:spLocks noGrp="1"/>
          </p:cNvSpPr>
          <p:nvPr>
            <p:ph type="sldNum" idx="12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ue">
  <p:cSld name="Title Blu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>
            <a:spLocks noGrp="1"/>
          </p:cNvSpPr>
          <p:nvPr>
            <p:ph type="pic" idx="2"/>
          </p:nvPr>
        </p:nvSpPr>
        <p:spPr>
          <a:xfrm>
            <a:off x="0" y="-1256806"/>
            <a:ext cx="24384001" cy="16229612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-243767" y="-15246"/>
            <a:ext cx="25634477" cy="13746491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body" idx="3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3600"/>
              <a:buFont typeface="Arial"/>
              <a:buNone/>
              <a:defRPr sz="3600" b="1">
                <a:solidFill>
                  <a:srgbClr val="00B1FF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body" idx="4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  <a:defRPr sz="55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  <a:defRPr sz="55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  <a:defRPr sz="55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  <a:defRPr sz="55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  <a:defRPr sz="55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2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135" y="1641474"/>
            <a:ext cx="8141894" cy="415144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strike="noStrike" cap="non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ssion Slide">
  <p:cSld name="Mission Slid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0" descr="Asset 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74288" y="-51154"/>
            <a:ext cx="25532576" cy="1376825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0"/>
          <p:cNvSpPr txBox="1"/>
          <p:nvPr/>
        </p:nvSpPr>
        <p:spPr>
          <a:xfrm>
            <a:off x="9094174" y="1185025"/>
            <a:ext cx="9779001" cy="143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Arial"/>
              <a:buNone/>
            </a:pPr>
            <a:r>
              <a:rPr lang="en-US" sz="8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OGC?</a:t>
            </a:r>
            <a:endParaRPr/>
          </a:p>
        </p:txBody>
      </p:sp>
      <p:sp>
        <p:nvSpPr>
          <p:cNvPr id="32" name="Google Shape;32;p30"/>
          <p:cNvSpPr/>
          <p:nvPr/>
        </p:nvSpPr>
        <p:spPr>
          <a:xfrm>
            <a:off x="9094174" y="2810850"/>
            <a:ext cx="3569395" cy="1516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0"/>
          <p:cNvSpPr txBox="1"/>
          <p:nvPr/>
        </p:nvSpPr>
        <p:spPr>
          <a:xfrm>
            <a:off x="9126851" y="3398183"/>
            <a:ext cx="14265186" cy="129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30"/>
              <a:buFont typeface="Arial"/>
              <a:buNone/>
            </a:pPr>
            <a:r>
              <a:rPr lang="en-US" sz="423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hub for thought leadership, innovation, and standards for all things related to location</a:t>
            </a:r>
            <a:endParaRPr/>
          </a:p>
        </p:txBody>
      </p:sp>
      <p:grpSp>
        <p:nvGrpSpPr>
          <p:cNvPr id="34" name="Google Shape;34;p30"/>
          <p:cNvGrpSpPr/>
          <p:nvPr/>
        </p:nvGrpSpPr>
        <p:grpSpPr>
          <a:xfrm>
            <a:off x="9139766" y="4959790"/>
            <a:ext cx="14941125" cy="2248451"/>
            <a:chOff x="0" y="0"/>
            <a:chExt cx="14941123" cy="2248449"/>
          </a:xfrm>
        </p:grpSpPr>
        <p:sp>
          <p:nvSpPr>
            <p:cNvPr id="35" name="Google Shape;35;p30"/>
            <p:cNvSpPr txBox="1"/>
            <p:nvPr/>
          </p:nvSpPr>
          <p:spPr>
            <a:xfrm>
              <a:off x="0" y="0"/>
              <a:ext cx="14941123" cy="811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Arial"/>
                <a:buNone/>
              </a:pPr>
              <a:r>
                <a:rPr lang="en-US" sz="45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Our Vision</a:t>
              </a:r>
              <a:endParaRPr/>
            </a:p>
          </p:txBody>
        </p:sp>
        <p:sp>
          <p:nvSpPr>
            <p:cNvPr id="36" name="Google Shape;36;p30"/>
            <p:cNvSpPr txBox="1"/>
            <p:nvPr/>
          </p:nvSpPr>
          <p:spPr>
            <a:xfrm>
              <a:off x="0" y="948007"/>
              <a:ext cx="9058358" cy="1300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Building the future of location with community and technology for the good of society</a:t>
              </a:r>
              <a:endParaRPr/>
            </a:p>
          </p:txBody>
        </p:sp>
      </p:grpSp>
      <p:grpSp>
        <p:nvGrpSpPr>
          <p:cNvPr id="37" name="Google Shape;37;p30"/>
          <p:cNvGrpSpPr/>
          <p:nvPr/>
        </p:nvGrpSpPr>
        <p:grpSpPr>
          <a:xfrm>
            <a:off x="9126851" y="7607434"/>
            <a:ext cx="14941125" cy="2248450"/>
            <a:chOff x="0" y="0"/>
            <a:chExt cx="14941123" cy="2248449"/>
          </a:xfrm>
        </p:grpSpPr>
        <p:sp>
          <p:nvSpPr>
            <p:cNvPr id="38" name="Google Shape;38;p30"/>
            <p:cNvSpPr txBox="1"/>
            <p:nvPr/>
          </p:nvSpPr>
          <p:spPr>
            <a:xfrm>
              <a:off x="0" y="0"/>
              <a:ext cx="14941123" cy="811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Arial"/>
                <a:buNone/>
              </a:pPr>
              <a:r>
                <a:rPr lang="en-US" sz="45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Our Mission</a:t>
              </a:r>
              <a:endParaRPr/>
            </a:p>
          </p:txBody>
        </p:sp>
        <p:sp>
          <p:nvSpPr>
            <p:cNvPr id="39" name="Google Shape;39;p30"/>
            <p:cNvSpPr txBox="1"/>
            <p:nvPr/>
          </p:nvSpPr>
          <p:spPr>
            <a:xfrm>
              <a:off x="0" y="948007"/>
              <a:ext cx="10981607" cy="1300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Make location information Findable, Accessible, Interoperable, and Reusable (FAIR)</a:t>
              </a:r>
              <a:endParaRPr/>
            </a:p>
          </p:txBody>
        </p:sp>
      </p:grpSp>
      <p:grpSp>
        <p:nvGrpSpPr>
          <p:cNvPr id="40" name="Google Shape;40;p30"/>
          <p:cNvGrpSpPr/>
          <p:nvPr/>
        </p:nvGrpSpPr>
        <p:grpSpPr>
          <a:xfrm>
            <a:off x="9113935" y="10263567"/>
            <a:ext cx="14941125" cy="2231472"/>
            <a:chOff x="0" y="0"/>
            <a:chExt cx="14941123" cy="2231470"/>
          </a:xfrm>
        </p:grpSpPr>
        <p:sp>
          <p:nvSpPr>
            <p:cNvPr id="41" name="Google Shape;41;p30"/>
            <p:cNvSpPr txBox="1"/>
            <p:nvPr/>
          </p:nvSpPr>
          <p:spPr>
            <a:xfrm>
              <a:off x="0" y="0"/>
              <a:ext cx="14941123" cy="811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rm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Arial"/>
                <a:buNone/>
              </a:pPr>
              <a:r>
                <a:rPr lang="en-US" sz="45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Our Approach </a:t>
              </a:r>
              <a:endParaRPr/>
            </a:p>
          </p:txBody>
        </p:sp>
        <p:sp>
          <p:nvSpPr>
            <p:cNvPr id="42" name="Google Shape;42;p30"/>
            <p:cNvSpPr txBox="1"/>
            <p:nvPr/>
          </p:nvSpPr>
          <p:spPr>
            <a:xfrm>
              <a:off x="0" y="931028"/>
              <a:ext cx="14424763" cy="13004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None/>
              </a:pPr>
              <a:r>
                <a:rPr lang="en-US" sz="35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 proven collaborative and agile process combining consensus-based standards, innovation project, and partnership building</a:t>
              </a:r>
              <a:endParaRPr/>
            </a:p>
          </p:txBody>
        </p:sp>
      </p:grpSp>
      <p:sp>
        <p:nvSpPr>
          <p:cNvPr id="43" name="Google Shape;43;p30"/>
          <p:cNvSpPr>
            <a:spLocks noGrp="1"/>
          </p:cNvSpPr>
          <p:nvPr>
            <p:ph type="pic" idx="2"/>
          </p:nvPr>
        </p:nvSpPr>
        <p:spPr>
          <a:xfrm>
            <a:off x="-8255127" y="1432795"/>
            <a:ext cx="16892992" cy="11243713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30"/>
          <p:cNvSpPr txBox="1">
            <a:spLocks noGrp="1"/>
          </p:cNvSpPr>
          <p:nvPr>
            <p:ph type="sldNum" idx="1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mbers Slide">
  <p:cSld name="Members Slid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31" descr="3D Mark.png"/>
          <p:cNvPicPr preferRelativeResize="0"/>
          <p:nvPr/>
        </p:nvPicPr>
        <p:blipFill rotWithShape="1">
          <a:blip r:embed="rId2">
            <a:alphaModFix amt="28042"/>
          </a:blip>
          <a:srcRect/>
          <a:stretch/>
        </p:blipFill>
        <p:spPr>
          <a:xfrm>
            <a:off x="284245" y="856308"/>
            <a:ext cx="8991949" cy="899194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1"/>
          <p:cNvSpPr txBox="1"/>
          <p:nvPr/>
        </p:nvSpPr>
        <p:spPr>
          <a:xfrm>
            <a:off x="9353429" y="667847"/>
            <a:ext cx="12970593" cy="143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</a:pPr>
            <a:r>
              <a:rPr lang="en-US"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rPr>
              <a:t>Who Are Our Members?</a:t>
            </a:r>
            <a:endParaRPr/>
          </a:p>
        </p:txBody>
      </p:sp>
      <p:sp>
        <p:nvSpPr>
          <p:cNvPr id="48" name="Google Shape;48;p31"/>
          <p:cNvSpPr/>
          <p:nvPr/>
        </p:nvSpPr>
        <p:spPr>
          <a:xfrm>
            <a:off x="9353429" y="2293671"/>
            <a:ext cx="3569395" cy="151694"/>
          </a:xfrm>
          <a:prstGeom prst="rect">
            <a:avLst/>
          </a:prstGeom>
          <a:solidFill>
            <a:srgbClr val="00B1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1"/>
          <p:cNvSpPr txBox="1"/>
          <p:nvPr/>
        </p:nvSpPr>
        <p:spPr>
          <a:xfrm>
            <a:off x="9268394" y="3052378"/>
            <a:ext cx="9779001" cy="76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Commercial</a:t>
            </a:r>
            <a:endParaRPr/>
          </a:p>
        </p:txBody>
      </p:sp>
      <p:sp>
        <p:nvSpPr>
          <p:cNvPr id="50" name="Google Shape;50;p31"/>
          <p:cNvSpPr txBox="1"/>
          <p:nvPr/>
        </p:nvSpPr>
        <p:spPr>
          <a:xfrm>
            <a:off x="9268394" y="4124597"/>
            <a:ext cx="7148976" cy="130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Business Development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Competitive Technical Advantage</a:t>
            </a:r>
            <a:endParaRPr/>
          </a:p>
        </p:txBody>
      </p:sp>
      <p:sp>
        <p:nvSpPr>
          <p:cNvPr id="51" name="Google Shape;51;p31"/>
          <p:cNvSpPr txBox="1"/>
          <p:nvPr/>
        </p:nvSpPr>
        <p:spPr>
          <a:xfrm>
            <a:off x="9268394" y="6259315"/>
            <a:ext cx="9779001" cy="7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Government</a:t>
            </a:r>
            <a:endParaRPr/>
          </a:p>
        </p:txBody>
      </p:sp>
      <p:sp>
        <p:nvSpPr>
          <p:cNvPr id="52" name="Google Shape;52;p31"/>
          <p:cNvSpPr txBox="1"/>
          <p:nvPr/>
        </p:nvSpPr>
        <p:spPr>
          <a:xfrm>
            <a:off x="9235950" y="9848257"/>
            <a:ext cx="9779001" cy="7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Research &amp; Academia</a:t>
            </a:r>
            <a:endParaRPr/>
          </a:p>
        </p:txBody>
      </p:sp>
      <p:sp>
        <p:nvSpPr>
          <p:cNvPr id="53" name="Google Shape;53;p31"/>
          <p:cNvSpPr txBox="1"/>
          <p:nvPr/>
        </p:nvSpPr>
        <p:spPr>
          <a:xfrm>
            <a:off x="16282947" y="4124597"/>
            <a:ext cx="6158324" cy="130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Global: Brand Exposure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Funding for Innovation</a:t>
            </a:r>
            <a:endParaRPr/>
          </a:p>
        </p:txBody>
      </p:sp>
      <p:sp>
        <p:nvSpPr>
          <p:cNvPr id="54" name="Google Shape;54;p31"/>
          <p:cNvSpPr txBox="1"/>
          <p:nvPr/>
        </p:nvSpPr>
        <p:spPr>
          <a:xfrm>
            <a:off x="9268394" y="7216378"/>
            <a:ext cx="7148976" cy="200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Innovation &amp; Market Support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Trusted Advice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Support &amp; Certification</a:t>
            </a:r>
            <a:endParaRPr/>
          </a:p>
        </p:txBody>
      </p:sp>
      <p:sp>
        <p:nvSpPr>
          <p:cNvPr id="55" name="Google Shape;55;p31"/>
          <p:cNvSpPr txBox="1"/>
          <p:nvPr/>
        </p:nvSpPr>
        <p:spPr>
          <a:xfrm>
            <a:off x="16371978" y="7216378"/>
            <a:ext cx="8694010" cy="130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International Partnerships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Operational Policy</a:t>
            </a:r>
            <a:endParaRPr/>
          </a:p>
        </p:txBody>
      </p:sp>
      <p:sp>
        <p:nvSpPr>
          <p:cNvPr id="56" name="Google Shape;56;p31"/>
          <p:cNvSpPr txBox="1"/>
          <p:nvPr/>
        </p:nvSpPr>
        <p:spPr>
          <a:xfrm>
            <a:off x="9235950" y="11013543"/>
            <a:ext cx="7148976" cy="130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Applied Research Partners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Funding for Innovation</a:t>
            </a:r>
            <a:endParaRPr/>
          </a:p>
        </p:txBody>
      </p:sp>
      <p:sp>
        <p:nvSpPr>
          <p:cNvPr id="57" name="Google Shape;57;p31"/>
          <p:cNvSpPr txBox="1"/>
          <p:nvPr/>
        </p:nvSpPr>
        <p:spPr>
          <a:xfrm>
            <a:off x="16339534" y="11013543"/>
            <a:ext cx="8694009" cy="1300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International Collaboration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lang="en-US" sz="3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Citations</a:t>
            </a:r>
            <a:endParaRPr/>
          </a:p>
        </p:txBody>
      </p:sp>
      <p:sp>
        <p:nvSpPr>
          <p:cNvPr id="58" name="Google Shape;58;p31"/>
          <p:cNvSpPr/>
          <p:nvPr/>
        </p:nvSpPr>
        <p:spPr>
          <a:xfrm>
            <a:off x="9353429" y="7096169"/>
            <a:ext cx="13260658" cy="47161"/>
          </a:xfrm>
          <a:prstGeom prst="rect">
            <a:avLst/>
          </a:prstGeom>
          <a:solidFill>
            <a:srgbClr val="00B1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1"/>
          <p:cNvSpPr/>
          <p:nvPr/>
        </p:nvSpPr>
        <p:spPr>
          <a:xfrm>
            <a:off x="9353429" y="3948077"/>
            <a:ext cx="13260658" cy="47161"/>
          </a:xfrm>
          <a:prstGeom prst="rect">
            <a:avLst/>
          </a:prstGeom>
          <a:solidFill>
            <a:srgbClr val="00B1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1"/>
          <p:cNvSpPr/>
          <p:nvPr/>
        </p:nvSpPr>
        <p:spPr>
          <a:xfrm>
            <a:off x="9353429" y="10790489"/>
            <a:ext cx="13260658" cy="47161"/>
          </a:xfrm>
          <a:prstGeom prst="rect">
            <a:avLst/>
          </a:prstGeom>
          <a:solidFill>
            <a:srgbClr val="00B1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endParaRPr sz="2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1"/>
          <p:cNvSpPr txBox="1">
            <a:spLocks noGrp="1"/>
          </p:cNvSpPr>
          <p:nvPr>
            <p:ph type="sldNum" idx="1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Left - Image Right">
  <p:cSld name="Paragraph Left - Image Righ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7396943" y="1263650"/>
            <a:ext cx="16810339" cy="111887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sldNum" idx="12"/>
          </p:nvPr>
        </p:nvSpPr>
        <p:spPr>
          <a:xfrm>
            <a:off x="1029040" y="12813686"/>
            <a:ext cx="418783" cy="37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3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agraph Right Image Left">
  <p:cSld name="Paragraph Right Image Lef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>
            <a:spLocks noGrp="1"/>
          </p:cNvSpPr>
          <p:nvPr>
            <p:ph type="pic" idx="2"/>
          </p:nvPr>
        </p:nvSpPr>
        <p:spPr>
          <a:xfrm>
            <a:off x="249617" y="1263650"/>
            <a:ext cx="12744106" cy="111887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3"/>
          <p:cNvSpPr txBox="1">
            <a:spLocks noGrp="1"/>
          </p:cNvSpPr>
          <p:nvPr>
            <p:ph type="title"/>
          </p:nvPr>
        </p:nvSpPr>
        <p:spPr>
          <a:xfrm>
            <a:off x="13327553" y="1270000"/>
            <a:ext cx="9779001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body" idx="1"/>
          </p:nvPr>
        </p:nvSpPr>
        <p:spPr>
          <a:xfrm>
            <a:off x="13327553" y="7060576"/>
            <a:ext cx="9779001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sldNum" idx="12"/>
          </p:nvPr>
        </p:nvSpPr>
        <p:spPr>
          <a:xfrm>
            <a:off x="22720534" y="12813686"/>
            <a:ext cx="418784" cy="37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3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9617" y="12446000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Left - Photo Right">
  <p:cSld name="Title, Bullets Left - Photo Righ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body" idx="1"/>
          </p:nvPr>
        </p:nvSpPr>
        <p:spPr>
          <a:xfrm>
            <a:off x="1206500" y="2692660"/>
            <a:ext cx="10073621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>
            <a:spLocks noGrp="1"/>
          </p:cNvSpPr>
          <p:nvPr>
            <p:ph type="pic" idx="2"/>
          </p:nvPr>
        </p:nvSpPr>
        <p:spPr>
          <a:xfrm>
            <a:off x="7236749" y="1263848"/>
            <a:ext cx="16809596" cy="11188205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34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/>
          <p:nvPr/>
        </p:nvSpPr>
        <p:spPr>
          <a:xfrm>
            <a:off x="1206500" y="4248504"/>
            <a:ext cx="10073621" cy="761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marR="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/>
          </a:p>
          <a:p>
            <a:pPr marL="1219200" marR="0" lvl="1" indent="-60959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/>
          </a:p>
          <a:p>
            <a:pPr marL="1828800" marR="0" lvl="2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/>
          </a:p>
          <a:p>
            <a:pPr marL="2438400" marR="0" lvl="3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/>
          </a:p>
          <a:p>
            <a:pPr marL="3048000" marR="0" lvl="4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1141899" y="12486447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3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Right - Photo Left">
  <p:cSld name="Title, Bullets Right - Photo Lef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5"/>
          <p:cNvSpPr txBox="1">
            <a:spLocks noGrp="1"/>
          </p:cNvSpPr>
          <p:nvPr>
            <p:ph type="body" idx="1"/>
          </p:nvPr>
        </p:nvSpPr>
        <p:spPr>
          <a:xfrm>
            <a:off x="13034119" y="2692660"/>
            <a:ext cx="10073621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sz="5500" b="1">
                <a:solidFill>
                  <a:srgbClr val="262626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5"/>
          <p:cNvSpPr>
            <a:spLocks noGrp="1"/>
          </p:cNvSpPr>
          <p:nvPr>
            <p:ph type="pic" idx="2"/>
          </p:nvPr>
        </p:nvSpPr>
        <p:spPr>
          <a:xfrm>
            <a:off x="-3981432" y="1263848"/>
            <a:ext cx="16809596" cy="11188205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5"/>
          <p:cNvSpPr txBox="1">
            <a:spLocks noGrp="1"/>
          </p:cNvSpPr>
          <p:nvPr>
            <p:ph type="title"/>
          </p:nvPr>
        </p:nvSpPr>
        <p:spPr>
          <a:xfrm>
            <a:off x="13034119" y="952500"/>
            <a:ext cx="9779001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5"/>
          <p:cNvSpPr txBox="1"/>
          <p:nvPr/>
        </p:nvSpPr>
        <p:spPr>
          <a:xfrm>
            <a:off x="13034119" y="4248504"/>
            <a:ext cx="10073621" cy="761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609600" marR="0" lvl="0" indent="-609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  <a:endParaRPr/>
          </a:p>
          <a:p>
            <a:pPr marL="1219200" marR="0" lvl="1" indent="-60959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  <a:endParaRPr/>
          </a:p>
          <a:p>
            <a:pPr marL="1828800" marR="0" lvl="2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  <a:endParaRPr/>
          </a:p>
          <a:p>
            <a:pPr marL="2438400" marR="0" lvl="3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  <a:endParaRPr/>
          </a:p>
          <a:p>
            <a:pPr marL="3048000" marR="0" lvl="4" indent="-609600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Arial"/>
              <a:buChar char="•"/>
            </a:pPr>
            <a:r>
              <a:rPr lang="en-US"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sldNum" idx="12"/>
          </p:nvPr>
        </p:nvSpPr>
        <p:spPr>
          <a:xfrm>
            <a:off x="12969519" y="12486447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3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sz="8500" b="1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sz="4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sz="2500" b="0" i="0" u="none" strike="noStrike" cap="non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hyperlink" Target="https://tinyurl.com/geoapi" TargetMode="External"/><Relationship Id="rId4" Type="http://schemas.openxmlformats.org/officeDocument/2006/relationships/hyperlink" Target="https://github.com/opengeospatial/developer-events/wiki/November-2021-Geospatial-API-Code-Sprin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>
            <a:spLocks noGrp="1"/>
          </p:cNvSpPr>
          <p:nvPr>
            <p:ph type="body" idx="1"/>
          </p:nvPr>
        </p:nvSpPr>
        <p:spPr>
          <a:xfrm>
            <a:off x="1206500" y="796736"/>
            <a:ext cx="21971100" cy="7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Arial"/>
              <a:buNone/>
            </a:pPr>
            <a:r>
              <a:rPr lang="en-US"/>
              <a:t>Geospatial API</a:t>
            </a:r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2"/>
          </p:nvPr>
        </p:nvSpPr>
        <p:spPr>
          <a:xfrm>
            <a:off x="1206500" y="11569507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</a:pPr>
            <a:r>
              <a:rPr lang="en-US"/>
              <a:t>15</a:t>
            </a:r>
            <a:r>
              <a:rPr lang="en-US" baseline="30000"/>
              <a:t>th</a:t>
            </a:r>
            <a:r>
              <a:rPr lang="en-US"/>
              <a:t>-17</a:t>
            </a:r>
            <a:r>
              <a:rPr lang="en-US" baseline="30000"/>
              <a:t>th</a:t>
            </a:r>
            <a:r>
              <a:rPr lang="en-US"/>
              <a:t> November, 2021</a:t>
            </a:r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body" idx="1"/>
          </p:nvPr>
        </p:nvSpPr>
        <p:spPr>
          <a:xfrm>
            <a:off x="1206500" y="7183706"/>
            <a:ext cx="21971100" cy="35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Arial"/>
              <a:buNone/>
            </a:pPr>
            <a:r>
              <a:rPr lang="en-US" sz="8900"/>
              <a:t>Code Sprint 💻</a:t>
            </a:r>
            <a:endParaRPr sz="8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fc2801dd61_0_95" descr="Close-up of the top of a hot-air balloon viewed from abov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41" b="7741"/>
          <a:stretch/>
        </p:blipFill>
        <p:spPr>
          <a:xfrm>
            <a:off x="0" y="0"/>
            <a:ext cx="24383999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fc2801dd61_0_95"/>
          <p:cNvSpPr txBox="1">
            <a:spLocks noGrp="1"/>
          </p:cNvSpPr>
          <p:nvPr>
            <p:ph type="body" idx="1"/>
          </p:nvPr>
        </p:nvSpPr>
        <p:spPr>
          <a:xfrm>
            <a:off x="-243767" y="-15246"/>
            <a:ext cx="25634400" cy="13746600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 sz="7400"/>
              <a:t>      </a:t>
            </a:r>
            <a:endParaRPr sz="7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/>
          </a:p>
        </p:txBody>
      </p:sp>
      <p:pic>
        <p:nvPicPr>
          <p:cNvPr id="226" name="Google Shape;226;gfc2801dd61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300" y="6506675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fc2801dd61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53650" y="6104650"/>
            <a:ext cx="4876800" cy="487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fc2801dd61_0_95"/>
          <p:cNvSpPr txBox="1">
            <a:spLocks noGrp="1"/>
          </p:cNvSpPr>
          <p:nvPr>
            <p:ph type="body" idx="4"/>
          </p:nvPr>
        </p:nvSpPr>
        <p:spPr>
          <a:xfrm>
            <a:off x="5651000" y="11381650"/>
            <a:ext cx="54774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/>
              <a:t>Main Track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/>
              <a:t>General channels</a:t>
            </a:r>
            <a:endParaRPr/>
          </a:p>
        </p:txBody>
      </p:sp>
      <p:sp>
        <p:nvSpPr>
          <p:cNvPr id="229" name="Google Shape;229;gfc2801dd61_0_95"/>
          <p:cNvSpPr txBox="1">
            <a:spLocks noGrp="1"/>
          </p:cNvSpPr>
          <p:nvPr>
            <p:ph type="body" idx="4"/>
          </p:nvPr>
        </p:nvSpPr>
        <p:spPr>
          <a:xfrm>
            <a:off x="13553350" y="11263425"/>
            <a:ext cx="54774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/>
              <a:t>Mentor Stream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/>
              <a:t>Mentoring channels</a:t>
            </a:r>
            <a:endParaRPr/>
          </a:p>
        </p:txBody>
      </p:sp>
      <p:sp>
        <p:nvSpPr>
          <p:cNvPr id="230" name="Google Shape;230;gfc2801dd61_0_95"/>
          <p:cNvSpPr txBox="1"/>
          <p:nvPr/>
        </p:nvSpPr>
        <p:spPr>
          <a:xfrm>
            <a:off x="3167925" y="3272350"/>
            <a:ext cx="18345900" cy="2832300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FFFFFF"/>
                </a:solidFill>
                <a:latin typeface="NTR"/>
                <a:ea typeface="NTR"/>
                <a:cs typeface="NTR"/>
                <a:sym typeface="NTR"/>
              </a:rPr>
              <a:t>The sprint will take place on the Discord Server.</a:t>
            </a:r>
            <a:endParaRPr/>
          </a:p>
        </p:txBody>
      </p:sp>
      <p:sp>
        <p:nvSpPr>
          <p:cNvPr id="231" name="Google Shape;231;gfc2801dd61_0_95"/>
          <p:cNvSpPr txBox="1">
            <a:spLocks noGrp="1"/>
          </p:cNvSpPr>
          <p:nvPr>
            <p:ph type="title"/>
          </p:nvPr>
        </p:nvSpPr>
        <p:spPr>
          <a:xfrm>
            <a:off x="993625" y="1125250"/>
            <a:ext cx="21971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/>
              <a:t>Sprint Structure (2x speeds)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gfc2801dd61_0_87" descr="Close-up of the top of a hot-air balloon viewed from abov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41" b="7741"/>
          <a:stretch/>
        </p:blipFill>
        <p:spPr>
          <a:xfrm>
            <a:off x="0" y="0"/>
            <a:ext cx="24383999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fc2801dd61_0_87"/>
          <p:cNvSpPr txBox="1">
            <a:spLocks noGrp="1"/>
          </p:cNvSpPr>
          <p:nvPr>
            <p:ph type="body" idx="1"/>
          </p:nvPr>
        </p:nvSpPr>
        <p:spPr>
          <a:xfrm>
            <a:off x="-243767" y="-15246"/>
            <a:ext cx="25634400" cy="13746600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 sz="7400"/>
              <a:t>      </a:t>
            </a:r>
            <a:endParaRPr sz="7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/>
          </a:p>
        </p:txBody>
      </p:sp>
      <p:sp>
        <p:nvSpPr>
          <p:cNvPr id="238" name="Google Shape;238;gfc2801dd61_0_87"/>
          <p:cNvSpPr txBox="1">
            <a:spLocks noGrp="1"/>
          </p:cNvSpPr>
          <p:nvPr>
            <p:ph type="title"/>
          </p:nvPr>
        </p:nvSpPr>
        <p:spPr>
          <a:xfrm>
            <a:off x="993625" y="1125250"/>
            <a:ext cx="21971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/>
              <a:t>Main Track</a:t>
            </a:r>
            <a:endParaRPr/>
          </a:p>
        </p:txBody>
      </p:sp>
      <p:sp>
        <p:nvSpPr>
          <p:cNvPr id="239" name="Google Shape;239;gfc2801dd61_0_87"/>
          <p:cNvSpPr txBox="1">
            <a:spLocks noGrp="1"/>
          </p:cNvSpPr>
          <p:nvPr>
            <p:ph type="body" idx="4"/>
          </p:nvPr>
        </p:nvSpPr>
        <p:spPr>
          <a:xfrm>
            <a:off x="1328100" y="3561760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r>
              <a:rPr lang="en-US" sz="8600"/>
              <a:t>Developers will be working on their activities, at their own pace. </a:t>
            </a:r>
            <a:endParaRPr sz="8600"/>
          </a:p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r>
              <a:rPr lang="en-US" sz="8600"/>
              <a:t>Discussion is encouraged at the #General channel (text), or at the #Breakout Room (voice).</a:t>
            </a:r>
            <a:endParaRPr sz="8600"/>
          </a:p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r>
              <a:rPr lang="en-US" sz="8600"/>
              <a:t>We’ll meet at given checkpoints during the day, at the #Main Stage.</a:t>
            </a:r>
            <a:endParaRPr sz="8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fc2801dd61_0_109" descr="Close-up of the top of a hot-air balloon viewed from abov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41" b="7741"/>
          <a:stretch/>
        </p:blipFill>
        <p:spPr>
          <a:xfrm>
            <a:off x="0" y="0"/>
            <a:ext cx="24383999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fc2801dd61_0_109"/>
          <p:cNvSpPr txBox="1">
            <a:spLocks noGrp="1"/>
          </p:cNvSpPr>
          <p:nvPr>
            <p:ph type="body" idx="1"/>
          </p:nvPr>
        </p:nvSpPr>
        <p:spPr>
          <a:xfrm>
            <a:off x="-243767" y="-15246"/>
            <a:ext cx="25634400" cy="13746600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 sz="7400"/>
              <a:t>      </a:t>
            </a:r>
            <a:endParaRPr sz="7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/>
          </a:p>
        </p:txBody>
      </p:sp>
      <p:sp>
        <p:nvSpPr>
          <p:cNvPr id="246" name="Google Shape;246;gfc2801dd61_0_109"/>
          <p:cNvSpPr txBox="1">
            <a:spLocks noGrp="1"/>
          </p:cNvSpPr>
          <p:nvPr>
            <p:ph type="body" idx="4"/>
          </p:nvPr>
        </p:nvSpPr>
        <p:spPr>
          <a:xfrm>
            <a:off x="1328100" y="3561760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endParaRPr sz="8600"/>
          </a:p>
        </p:txBody>
      </p:sp>
      <p:pic>
        <p:nvPicPr>
          <p:cNvPr id="247" name="Google Shape;247;gfc2801dd61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063" y="2678900"/>
            <a:ext cx="22313875" cy="100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fc2801dd61_0_109"/>
          <p:cNvSpPr txBox="1">
            <a:spLocks noGrp="1"/>
          </p:cNvSpPr>
          <p:nvPr>
            <p:ph type="title"/>
          </p:nvPr>
        </p:nvSpPr>
        <p:spPr>
          <a:xfrm>
            <a:off x="1035075" y="699475"/>
            <a:ext cx="21971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</a:pPr>
            <a:r>
              <a:rPr lang="en-US" sz="5500"/>
              <a:t>Day #1 - Monday, the 15</a:t>
            </a:r>
            <a:r>
              <a:rPr lang="en-US" sz="5500" baseline="30000"/>
              <a:t>th</a:t>
            </a:r>
            <a:r>
              <a:rPr lang="en-US" sz="5500"/>
              <a:t> of November, 2021</a:t>
            </a:r>
            <a:endParaRPr sz="5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gfc2801dd61_0_118" descr="Close-up of the top of a hot-air balloon viewed from abov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41" b="7741"/>
          <a:stretch/>
        </p:blipFill>
        <p:spPr>
          <a:xfrm>
            <a:off x="0" y="0"/>
            <a:ext cx="24383999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fc2801dd61_0_118"/>
          <p:cNvSpPr txBox="1">
            <a:spLocks noGrp="1"/>
          </p:cNvSpPr>
          <p:nvPr>
            <p:ph type="body" idx="1"/>
          </p:nvPr>
        </p:nvSpPr>
        <p:spPr>
          <a:xfrm>
            <a:off x="-243767" y="-15246"/>
            <a:ext cx="25634400" cy="13746600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 sz="7400"/>
              <a:t>      </a:t>
            </a:r>
            <a:endParaRPr sz="7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/>
          </a:p>
        </p:txBody>
      </p:sp>
      <p:sp>
        <p:nvSpPr>
          <p:cNvPr id="255" name="Google Shape;255;gfc2801dd61_0_118"/>
          <p:cNvSpPr txBox="1">
            <a:spLocks noGrp="1"/>
          </p:cNvSpPr>
          <p:nvPr>
            <p:ph type="body" idx="4"/>
          </p:nvPr>
        </p:nvSpPr>
        <p:spPr>
          <a:xfrm>
            <a:off x="1328100" y="3561760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endParaRPr sz="8600"/>
          </a:p>
        </p:txBody>
      </p:sp>
      <p:sp>
        <p:nvSpPr>
          <p:cNvPr id="256" name="Google Shape;256;gfc2801dd61_0_118"/>
          <p:cNvSpPr txBox="1">
            <a:spLocks noGrp="1"/>
          </p:cNvSpPr>
          <p:nvPr>
            <p:ph type="title"/>
          </p:nvPr>
        </p:nvSpPr>
        <p:spPr>
          <a:xfrm>
            <a:off x="1035075" y="699475"/>
            <a:ext cx="21971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</a:pPr>
            <a:r>
              <a:rPr lang="en-US" sz="5500"/>
              <a:t>Day #2 - Tuesday the 16</a:t>
            </a:r>
            <a:r>
              <a:rPr lang="en-US" sz="5500" baseline="30000"/>
              <a:t>th</a:t>
            </a:r>
            <a:r>
              <a:rPr lang="en-US" sz="5500"/>
              <a:t> of November, 2021</a:t>
            </a:r>
            <a:endParaRPr sz="5500"/>
          </a:p>
        </p:txBody>
      </p:sp>
      <p:pic>
        <p:nvPicPr>
          <p:cNvPr id="257" name="Google Shape;257;gfc2801dd61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325" y="2746850"/>
            <a:ext cx="22311362" cy="973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fc2801dd61_0_127" descr="Close-up of the top of a hot-air balloon viewed from abov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41" b="7741"/>
          <a:stretch/>
        </p:blipFill>
        <p:spPr>
          <a:xfrm>
            <a:off x="0" y="0"/>
            <a:ext cx="24383999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fc2801dd61_0_127"/>
          <p:cNvSpPr txBox="1">
            <a:spLocks noGrp="1"/>
          </p:cNvSpPr>
          <p:nvPr>
            <p:ph type="body" idx="1"/>
          </p:nvPr>
        </p:nvSpPr>
        <p:spPr>
          <a:xfrm>
            <a:off x="-243767" y="-15246"/>
            <a:ext cx="25634400" cy="13746600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 sz="7400"/>
              <a:t>      </a:t>
            </a:r>
            <a:endParaRPr sz="7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/>
          </a:p>
        </p:txBody>
      </p:sp>
      <p:sp>
        <p:nvSpPr>
          <p:cNvPr id="264" name="Google Shape;264;gfc2801dd61_0_127"/>
          <p:cNvSpPr txBox="1">
            <a:spLocks noGrp="1"/>
          </p:cNvSpPr>
          <p:nvPr>
            <p:ph type="body" idx="4"/>
          </p:nvPr>
        </p:nvSpPr>
        <p:spPr>
          <a:xfrm>
            <a:off x="1328100" y="3561760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endParaRPr sz="8600"/>
          </a:p>
        </p:txBody>
      </p:sp>
      <p:sp>
        <p:nvSpPr>
          <p:cNvPr id="265" name="Google Shape;265;gfc2801dd61_0_127"/>
          <p:cNvSpPr txBox="1">
            <a:spLocks noGrp="1"/>
          </p:cNvSpPr>
          <p:nvPr>
            <p:ph type="title"/>
          </p:nvPr>
        </p:nvSpPr>
        <p:spPr>
          <a:xfrm>
            <a:off x="1035075" y="699475"/>
            <a:ext cx="21971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</a:pPr>
            <a:r>
              <a:rPr lang="en-US" sz="5500"/>
              <a:t>Day #3 - Wednesday, the 17</a:t>
            </a:r>
            <a:r>
              <a:rPr lang="en-US" sz="5500" baseline="30000"/>
              <a:t>th</a:t>
            </a:r>
            <a:r>
              <a:rPr lang="en-US" sz="5500"/>
              <a:t> of November, 2021</a:t>
            </a:r>
            <a:endParaRPr sz="5500"/>
          </a:p>
        </p:txBody>
      </p:sp>
      <p:pic>
        <p:nvPicPr>
          <p:cNvPr id="266" name="Google Shape;266;gfc2801dd61_0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075" y="2747724"/>
            <a:ext cx="19671401" cy="104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fc2801dd61_0_136" descr="Close-up of the top of a hot-air balloon viewed from abov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41" b="7741"/>
          <a:stretch/>
        </p:blipFill>
        <p:spPr>
          <a:xfrm>
            <a:off x="0" y="0"/>
            <a:ext cx="24383999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fc2801dd61_0_136"/>
          <p:cNvSpPr txBox="1">
            <a:spLocks noGrp="1"/>
          </p:cNvSpPr>
          <p:nvPr>
            <p:ph type="body" idx="1"/>
          </p:nvPr>
        </p:nvSpPr>
        <p:spPr>
          <a:xfrm>
            <a:off x="-243767" y="-15246"/>
            <a:ext cx="25634400" cy="13746600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 sz="7400"/>
              <a:t>      </a:t>
            </a:r>
            <a:endParaRPr sz="7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/>
          </a:p>
        </p:txBody>
      </p:sp>
      <p:sp>
        <p:nvSpPr>
          <p:cNvPr id="273" name="Google Shape;273;gfc2801dd61_0_136"/>
          <p:cNvSpPr txBox="1">
            <a:spLocks noGrp="1"/>
          </p:cNvSpPr>
          <p:nvPr>
            <p:ph type="title"/>
          </p:nvPr>
        </p:nvSpPr>
        <p:spPr>
          <a:xfrm>
            <a:off x="993625" y="829225"/>
            <a:ext cx="21971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/>
              <a:t>Mentor Stream</a:t>
            </a:r>
            <a:endParaRPr/>
          </a:p>
        </p:txBody>
      </p:sp>
      <p:sp>
        <p:nvSpPr>
          <p:cNvPr id="274" name="Google Shape;274;gfc2801dd61_0_136"/>
          <p:cNvSpPr txBox="1">
            <a:spLocks noGrp="1"/>
          </p:cNvSpPr>
          <p:nvPr>
            <p:ph type="body" idx="4"/>
          </p:nvPr>
        </p:nvSpPr>
        <p:spPr>
          <a:xfrm>
            <a:off x="1206450" y="2588360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r>
              <a:rPr lang="en-US" sz="8600"/>
              <a:t>Developers will have the opportunity to explore the standard.</a:t>
            </a:r>
            <a:endParaRPr sz="8600"/>
          </a:p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r>
              <a:rPr lang="en-US" sz="8600"/>
              <a:t>Tutorials will take place at the #Mentor Room (voice).</a:t>
            </a:r>
            <a:endParaRPr sz="8600"/>
          </a:p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r>
              <a:rPr lang="en-US" sz="8600"/>
              <a:t>We’ll make a curated dataset available for the sprint, after the first tutorial.</a:t>
            </a:r>
            <a:endParaRPr sz="8600"/>
          </a:p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r>
              <a:rPr lang="en-US" sz="8600"/>
              <a:t>You can reach out to mentors on the #Mentor Room (text).</a:t>
            </a:r>
            <a:endParaRPr sz="8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gfc2801dd61_0_143" descr="Close-up of the top of a hot-air balloon viewed from abov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41" b="7741"/>
          <a:stretch/>
        </p:blipFill>
        <p:spPr>
          <a:xfrm>
            <a:off x="0" y="0"/>
            <a:ext cx="24383999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fc2801dd61_0_143"/>
          <p:cNvSpPr txBox="1">
            <a:spLocks noGrp="1"/>
          </p:cNvSpPr>
          <p:nvPr>
            <p:ph type="body" idx="1"/>
          </p:nvPr>
        </p:nvSpPr>
        <p:spPr>
          <a:xfrm>
            <a:off x="-243767" y="-15246"/>
            <a:ext cx="25634400" cy="13746600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 sz="7400"/>
              <a:t>      </a:t>
            </a:r>
            <a:endParaRPr sz="7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/>
          </a:p>
        </p:txBody>
      </p:sp>
      <p:sp>
        <p:nvSpPr>
          <p:cNvPr id="281" name="Google Shape;281;gfc2801dd61_0_143"/>
          <p:cNvSpPr txBox="1">
            <a:spLocks noGrp="1"/>
          </p:cNvSpPr>
          <p:nvPr>
            <p:ph type="title"/>
          </p:nvPr>
        </p:nvSpPr>
        <p:spPr>
          <a:xfrm>
            <a:off x="993625" y="1125250"/>
            <a:ext cx="21971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/>
              <a:t>Tutorials 🎓</a:t>
            </a:r>
            <a:endParaRPr/>
          </a:p>
        </p:txBody>
      </p:sp>
      <p:sp>
        <p:nvSpPr>
          <p:cNvPr id="282" name="Google Shape;282;gfc2801dd61_0_143"/>
          <p:cNvSpPr txBox="1">
            <a:spLocks noGrp="1"/>
          </p:cNvSpPr>
          <p:nvPr>
            <p:ph type="body" idx="4"/>
          </p:nvPr>
        </p:nvSpPr>
        <p:spPr>
          <a:xfrm>
            <a:off x="1206450" y="2858735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600"/>
          </a:p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r>
              <a:rPr lang="en-US" sz="8600"/>
              <a:t>Monday, 10am-10:45am: Share your Data with OGC API Features</a:t>
            </a:r>
            <a:endParaRPr sz="8600"/>
          </a:p>
          <a:p>
            <a:pPr marL="457200" lvl="0" indent="-774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600"/>
              <a:buChar char="●"/>
            </a:pPr>
            <a:r>
              <a:rPr lang="en-US" sz="8600"/>
              <a:t>Tuesday, 10am-10:45am: Load feature data into your frontend application</a:t>
            </a:r>
            <a:endParaRPr sz="8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fc2801dd61_0_150" descr="Close-up of the top of a hot-air balloon viewed from abov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41" b="7741"/>
          <a:stretch/>
        </p:blipFill>
        <p:spPr>
          <a:xfrm>
            <a:off x="0" y="0"/>
            <a:ext cx="24383999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fc2801dd61_0_150"/>
          <p:cNvSpPr txBox="1">
            <a:spLocks noGrp="1"/>
          </p:cNvSpPr>
          <p:nvPr>
            <p:ph type="body" idx="1"/>
          </p:nvPr>
        </p:nvSpPr>
        <p:spPr>
          <a:xfrm>
            <a:off x="-243767" y="-91446"/>
            <a:ext cx="25634400" cy="13746600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 sz="7400"/>
              <a:t>      </a:t>
            </a:r>
            <a:endParaRPr sz="7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/>
          </a:p>
        </p:txBody>
      </p:sp>
      <p:sp>
        <p:nvSpPr>
          <p:cNvPr id="289" name="Google Shape;289;gfc2801dd61_0_150"/>
          <p:cNvSpPr txBox="1">
            <a:spLocks noGrp="1"/>
          </p:cNvSpPr>
          <p:nvPr>
            <p:ph type="body" idx="4"/>
          </p:nvPr>
        </p:nvSpPr>
        <p:spPr>
          <a:xfrm>
            <a:off x="1206450" y="577810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/>
              <a:t>More information available at:</a:t>
            </a:r>
            <a:endParaRPr sz="8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 u="sng">
                <a:solidFill>
                  <a:schemeClr val="hlink"/>
                </a:solidFill>
                <a:hlinkClick r:id="rId4"/>
              </a:rPr>
              <a:t>https://github.com/opengeospatial/developer-events/wiki/November-2021-Geospatial-API-Code-Sprint</a:t>
            </a:r>
            <a:endParaRPr sz="6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u="sng">
                <a:solidFill>
                  <a:schemeClr val="hlink"/>
                </a:solidFill>
                <a:hlinkClick r:id="rId5"/>
              </a:rPr>
              <a:t>https://tinyurl.com/geoapi</a:t>
            </a:r>
            <a:endParaRPr sz="7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400"/>
          </a:p>
        </p:txBody>
      </p:sp>
      <p:pic>
        <p:nvPicPr>
          <p:cNvPr id="290" name="Google Shape;290;gfc2801dd61_0_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89346" y="5717546"/>
            <a:ext cx="7015275" cy="70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fc2801dd61_0_158" descr="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28581"/>
          <a:stretch/>
        </p:blipFill>
        <p:spPr>
          <a:xfrm>
            <a:off x="-1" y="-15246"/>
            <a:ext cx="24580123" cy="1373296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fc2801dd61_0_158"/>
          <p:cNvSpPr txBox="1">
            <a:spLocks noGrp="1"/>
          </p:cNvSpPr>
          <p:nvPr>
            <p:ph type="title"/>
          </p:nvPr>
        </p:nvSpPr>
        <p:spPr>
          <a:xfrm>
            <a:off x="1206446" y="349575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</a:pPr>
            <a:r>
              <a:rPr lang="en-US"/>
              <a:t>Overview of OGC API – Features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fc2801dd61_0_163" descr="Imag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28581"/>
          <a:stretch/>
        </p:blipFill>
        <p:spPr>
          <a:xfrm>
            <a:off x="-1" y="-15246"/>
            <a:ext cx="24580123" cy="1373296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fc2801dd61_0_163"/>
          <p:cNvSpPr txBox="1">
            <a:spLocks noGrp="1"/>
          </p:cNvSpPr>
          <p:nvPr>
            <p:ph type="title"/>
          </p:nvPr>
        </p:nvSpPr>
        <p:spPr>
          <a:xfrm>
            <a:off x="1206446" y="3495750"/>
            <a:ext cx="21971100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</a:pPr>
            <a:r>
              <a:rPr lang="en-US"/>
              <a:t>Overview of ISO 19168-1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6" descr="Close-up of a hot-air balloon viewed from below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8524" t="56" r="6502"/>
          <a:stretch/>
        </p:blipFill>
        <p:spPr>
          <a:xfrm>
            <a:off x="12192000" y="1270000"/>
            <a:ext cx="10922000" cy="111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100" cy="15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67" name="Google Shape;167;p6"/>
          <p:cNvSpPr txBox="1">
            <a:spLocks noGrp="1"/>
          </p:cNvSpPr>
          <p:nvPr>
            <p:ph type="body" idx="1"/>
          </p:nvPr>
        </p:nvSpPr>
        <p:spPr>
          <a:xfrm>
            <a:off x="1206550" y="3988925"/>
            <a:ext cx="10922100" cy="53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457200" lvl="0" indent="-552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Char char="●"/>
            </a:pPr>
            <a:r>
              <a:rPr lang="en-US" sz="5100"/>
              <a:t>Introduction</a:t>
            </a:r>
            <a:endParaRPr sz="5100"/>
          </a:p>
          <a:p>
            <a:pPr marL="457200" lvl="0" indent="-552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Char char="●"/>
            </a:pPr>
            <a:r>
              <a:rPr lang="en-US" sz="5100"/>
              <a:t>Overview of OGC API – Features </a:t>
            </a:r>
            <a:endParaRPr sz="5100"/>
          </a:p>
          <a:p>
            <a:pPr marL="457200" lvl="0" indent="-552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Char char="●"/>
            </a:pPr>
            <a:r>
              <a:rPr lang="en-US" sz="5100"/>
              <a:t>Overview of ISO 19168-1</a:t>
            </a:r>
            <a:endParaRPr sz="5100"/>
          </a:p>
          <a:p>
            <a:pPr marL="457200" lvl="0" indent="-552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Char char="●"/>
            </a:pPr>
            <a:r>
              <a:rPr lang="en-US" sz="5100"/>
              <a:t>Q &amp; A</a:t>
            </a:r>
            <a:endParaRPr sz="5100"/>
          </a:p>
        </p:txBody>
      </p:sp>
      <p:sp>
        <p:nvSpPr>
          <p:cNvPr id="168" name="Google Shape;168;p6"/>
          <p:cNvSpPr txBox="1">
            <a:spLocks noGrp="1"/>
          </p:cNvSpPr>
          <p:nvPr>
            <p:ph type="sldNum" idx="12"/>
          </p:nvPr>
        </p:nvSpPr>
        <p:spPr>
          <a:xfrm>
            <a:off x="1092064" y="12813686"/>
            <a:ext cx="292736" cy="37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</a:pPr>
            <a:fld id="{00000000-1234-1234-1234-123412341234}" type="slidenum">
              <a:rPr lang="en-US" sz="2500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2" descr="Hot-air balloons viewed from below against a blue sk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9900" r="4776" b="4099"/>
          <a:stretch/>
        </p:blipFill>
        <p:spPr>
          <a:xfrm>
            <a:off x="1211198" y="1270000"/>
            <a:ext cx="9345752" cy="1078262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 txBox="1">
            <a:spLocks noGrp="1"/>
          </p:cNvSpPr>
          <p:nvPr>
            <p:ph type="body" idx="1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body" idx="3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lang="en-US"/>
              <a:t>Community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fc2801dd61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438" y="4933313"/>
            <a:ext cx="12310350" cy="620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fc2801dd61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2713" y="5377937"/>
            <a:ext cx="8022950" cy="53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fc2801dd61_0_17"/>
          <p:cNvSpPr txBox="1"/>
          <p:nvPr/>
        </p:nvSpPr>
        <p:spPr>
          <a:xfrm>
            <a:off x="2715350" y="557000"/>
            <a:ext cx="525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fc2801dd61_0_17"/>
          <p:cNvSpPr txBox="1">
            <a:spLocks noGrp="1"/>
          </p:cNvSpPr>
          <p:nvPr>
            <p:ph type="body" idx="1"/>
          </p:nvPr>
        </p:nvSpPr>
        <p:spPr>
          <a:xfrm>
            <a:off x="1867925" y="778193"/>
            <a:ext cx="21971100" cy="38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1600"/>
              <a:buFont typeface="Arial"/>
              <a:buNone/>
            </a:pPr>
            <a:r>
              <a:rPr lang="en-US" sz="8800"/>
              <a:t>Brought to you by:</a:t>
            </a:r>
            <a:endParaRPr sz="8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" descr="Hot-air balloons viewed from below against a blue sk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6036" t="301" r="1434" b="3799"/>
          <a:stretch/>
        </p:blipFill>
        <p:spPr>
          <a:xfrm>
            <a:off x="1211198" y="1466651"/>
            <a:ext cx="7184124" cy="1078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c2801dd61_0_42"/>
          <p:cNvSpPr txBox="1">
            <a:spLocks noGrp="1"/>
          </p:cNvSpPr>
          <p:nvPr>
            <p:ph type="body" idx="1"/>
          </p:nvPr>
        </p:nvSpPr>
        <p:spPr>
          <a:xfrm>
            <a:off x="1206500" y="1075926"/>
            <a:ext cx="21971100" cy="20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0"/>
              <a:buFont typeface="Arial"/>
              <a:buNone/>
            </a:pPr>
            <a:r>
              <a:rPr lang="en-US" sz="12500"/>
              <a:t>Motivation</a:t>
            </a:r>
            <a:endParaRPr sz="12500"/>
          </a:p>
        </p:txBody>
      </p:sp>
      <p:sp>
        <p:nvSpPr>
          <p:cNvPr id="191" name="Google Shape;191;gfc2801dd61_0_42"/>
          <p:cNvSpPr txBox="1">
            <a:spLocks noGrp="1"/>
          </p:cNvSpPr>
          <p:nvPr>
            <p:ph type="body" idx="2"/>
          </p:nvPr>
        </p:nvSpPr>
        <p:spPr>
          <a:xfrm>
            <a:off x="1206450" y="4117374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</a:pPr>
            <a:r>
              <a:rPr lang="en-US"/>
              <a:t>The growing uptake of location within and beyond geospatial developer communities.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Arial"/>
              <a:buNone/>
            </a:pPr>
            <a:endParaRPr/>
          </a:p>
        </p:txBody>
      </p:sp>
      <p:pic>
        <p:nvPicPr>
          <p:cNvPr id="192" name="Google Shape;192;gfc2801dd61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450" y="6318575"/>
            <a:ext cx="9097949" cy="6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fc2801dd61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3800" y="6318575"/>
            <a:ext cx="9681149" cy="6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c2801dd61_0_31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</a:pPr>
            <a:r>
              <a:rPr lang="en-US"/>
              <a:t>Modern Web APIs</a:t>
            </a:r>
            <a:endParaRPr/>
          </a:p>
        </p:txBody>
      </p:sp>
      <p:sp>
        <p:nvSpPr>
          <p:cNvPr id="199" name="Google Shape;199;gfc2801dd61_0_31"/>
          <p:cNvSpPr txBox="1">
            <a:spLocks noGrp="1"/>
          </p:cNvSpPr>
          <p:nvPr>
            <p:ph type="body" idx="2"/>
          </p:nvPr>
        </p:nvSpPr>
        <p:spPr>
          <a:xfrm>
            <a:off x="1206500" y="2890825"/>
            <a:ext cx="134427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609600" lvl="0" indent="-23469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904"/>
              <a:buFont typeface="Arial"/>
              <a:buNone/>
            </a:pPr>
            <a:r>
              <a:rPr lang="en-US" sz="6400"/>
              <a:t>APIs are a popular, effective method for rapid software development.</a:t>
            </a:r>
            <a:endParaRPr sz="6400"/>
          </a:p>
          <a:p>
            <a:pPr marL="609600" lvl="0" indent="-23469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904"/>
              <a:buFont typeface="Arial"/>
              <a:buNone/>
            </a:pPr>
            <a:endParaRPr sz="6400"/>
          </a:p>
        </p:txBody>
      </p:sp>
      <p:pic>
        <p:nvPicPr>
          <p:cNvPr id="200" name="Google Shape;200;gfc2801dd61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6850" y="10253112"/>
            <a:ext cx="4338399" cy="16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gfc2801dd61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3550" y="9481875"/>
            <a:ext cx="2308127" cy="23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fc2801dd61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5649" y="9355201"/>
            <a:ext cx="2579225" cy="25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fc2801dd61_0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42450" y="2890825"/>
            <a:ext cx="6665699" cy="70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c2801dd61_0_61"/>
          <p:cNvSpPr txBox="1">
            <a:spLocks noGrp="1"/>
          </p:cNvSpPr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</a:pPr>
            <a:r>
              <a:rPr lang="en-US"/>
              <a:t>Interoperability</a:t>
            </a:r>
            <a:endParaRPr/>
          </a:p>
        </p:txBody>
      </p:sp>
      <p:sp>
        <p:nvSpPr>
          <p:cNvPr id="209" name="Google Shape;209;gfc2801dd61_0_61"/>
          <p:cNvSpPr txBox="1">
            <a:spLocks noGrp="1"/>
          </p:cNvSpPr>
          <p:nvPr>
            <p:ph type="body" idx="2"/>
          </p:nvPr>
        </p:nvSpPr>
        <p:spPr>
          <a:xfrm>
            <a:off x="1206500" y="2890825"/>
            <a:ext cx="74610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609600" lvl="0" indent="-23469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904"/>
              <a:buFont typeface="Arial"/>
              <a:buNone/>
            </a:pPr>
            <a:r>
              <a:rPr lang="en-US" sz="6400"/>
              <a:t>There is an increasing need for interoperability between Web APIs.</a:t>
            </a:r>
            <a:endParaRPr sz="6400"/>
          </a:p>
          <a:p>
            <a:pPr marL="609600" lvl="0" indent="-234696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904"/>
              <a:buFont typeface="Arial"/>
              <a:buNone/>
            </a:pPr>
            <a:endParaRPr sz="6400"/>
          </a:p>
        </p:txBody>
      </p:sp>
      <p:pic>
        <p:nvPicPr>
          <p:cNvPr id="210" name="Google Shape;210;gfc2801dd61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2525" y="2385600"/>
            <a:ext cx="12622674" cy="949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fc2801dd61_0_79" descr="Close-up of the top of a hot-air balloon viewed from abov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41" b="7741"/>
          <a:stretch/>
        </p:blipFill>
        <p:spPr>
          <a:xfrm>
            <a:off x="0" y="0"/>
            <a:ext cx="24383999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fc2801dd61_0_79"/>
          <p:cNvSpPr txBox="1">
            <a:spLocks noGrp="1"/>
          </p:cNvSpPr>
          <p:nvPr>
            <p:ph type="body" idx="1"/>
          </p:nvPr>
        </p:nvSpPr>
        <p:spPr>
          <a:xfrm>
            <a:off x="-243767" y="-15246"/>
            <a:ext cx="25634400" cy="13746600"/>
          </a:xfrm>
          <a:prstGeom prst="rect">
            <a:avLst/>
          </a:prstGeom>
          <a:solidFill>
            <a:srgbClr val="0580DA">
              <a:alpha val="56470"/>
            </a:srgbClr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 sz="7400"/>
              <a:t>      </a:t>
            </a:r>
            <a:endParaRPr sz="7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</a:pPr>
            <a:endParaRPr/>
          </a:p>
        </p:txBody>
      </p:sp>
      <p:sp>
        <p:nvSpPr>
          <p:cNvPr id="217" name="Google Shape;217;gfc2801dd61_0_79"/>
          <p:cNvSpPr txBox="1">
            <a:spLocks noGrp="1"/>
          </p:cNvSpPr>
          <p:nvPr>
            <p:ph type="title"/>
          </p:nvPr>
        </p:nvSpPr>
        <p:spPr>
          <a:xfrm>
            <a:off x="993625" y="1125250"/>
            <a:ext cx="219711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 fontScale="90000"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Arial"/>
              <a:buNone/>
            </a:pPr>
            <a:r>
              <a:rPr lang="en-US"/>
              <a:t>Welcome 👋</a:t>
            </a:r>
            <a:endParaRPr/>
          </a:p>
        </p:txBody>
      </p:sp>
      <p:sp>
        <p:nvSpPr>
          <p:cNvPr id="218" name="Google Shape;218;gfc2801dd61_0_79"/>
          <p:cNvSpPr txBox="1">
            <a:spLocks noGrp="1"/>
          </p:cNvSpPr>
          <p:nvPr>
            <p:ph type="body" idx="4"/>
          </p:nvPr>
        </p:nvSpPr>
        <p:spPr>
          <a:xfrm>
            <a:off x="1206450" y="3489810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 sz="9200"/>
              <a:t>Geospatial API Code Sprint (15</a:t>
            </a:r>
            <a:r>
              <a:rPr lang="en-US" sz="9200" baseline="30000"/>
              <a:t>th</a:t>
            </a:r>
            <a:r>
              <a:rPr lang="en-US" sz="9200"/>
              <a:t>-17</a:t>
            </a:r>
            <a:r>
              <a:rPr lang="en-US" sz="9200" baseline="30000"/>
              <a:t>th</a:t>
            </a:r>
            <a:r>
              <a:rPr lang="en-US" sz="9200"/>
              <a:t> November)</a:t>
            </a:r>
            <a:endParaRPr sz="9200"/>
          </a:p>
        </p:txBody>
      </p:sp>
      <p:sp>
        <p:nvSpPr>
          <p:cNvPr id="219" name="Google Shape;219;gfc2801dd61_0_79"/>
          <p:cNvSpPr txBox="1">
            <a:spLocks noGrp="1"/>
          </p:cNvSpPr>
          <p:nvPr>
            <p:ph type="body" idx="4"/>
          </p:nvPr>
        </p:nvSpPr>
        <p:spPr>
          <a:xfrm>
            <a:off x="1419325" y="5508160"/>
            <a:ext cx="21971100" cy="11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r>
              <a:rPr lang="en-US" sz="8600"/>
              <a:t>A </a:t>
            </a:r>
            <a:r>
              <a:rPr lang="en-US" sz="8600" b="1"/>
              <a:t>Code Sprint</a:t>
            </a:r>
            <a:r>
              <a:rPr lang="en-US" sz="8600"/>
              <a:t> is a collaborative and inclusive event to support the development of new applications and open standards, as well as creating awareness about the standards.</a:t>
            </a:r>
            <a:endParaRPr sz="86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NTR"/>
              <a:buNone/>
            </a:pPr>
            <a:endParaRPr sz="8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342</Words>
  <Application>Microsoft Macintosh PowerPoint</Application>
  <PresentationFormat>Custom</PresentationFormat>
  <Paragraphs>59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NTR</vt:lpstr>
      <vt:lpstr>Helvetica Neue</vt:lpstr>
      <vt:lpstr>30_BasicColor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Modern Web APIs</vt:lpstr>
      <vt:lpstr>Interoperability</vt:lpstr>
      <vt:lpstr>Welcome 👋</vt:lpstr>
      <vt:lpstr>Sprint Structure (2x speeds)</vt:lpstr>
      <vt:lpstr>Main Track</vt:lpstr>
      <vt:lpstr>Day #1 - Monday, the 15th of November, 2021</vt:lpstr>
      <vt:lpstr>Day #2 - Tuesday the 16th of November, 2021</vt:lpstr>
      <vt:lpstr>Day #3 - Wednesday, the 17th of November, 2021</vt:lpstr>
      <vt:lpstr>Mentor Stream</vt:lpstr>
      <vt:lpstr>Tutorials 🎓</vt:lpstr>
      <vt:lpstr>PowerPoint Presentation</vt:lpstr>
      <vt:lpstr>Overview of OGC API – Features</vt:lpstr>
      <vt:lpstr>Overview of ISO 19168-1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Joana Simoes</cp:lastModifiedBy>
  <cp:revision>2</cp:revision>
  <dcterms:modified xsi:type="dcterms:W3CDTF">2021-11-09T15:24:23Z</dcterms:modified>
</cp:coreProperties>
</file>